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316" r:id="rId3"/>
    <p:sldId id="329" r:id="rId4"/>
    <p:sldId id="300" r:id="rId5"/>
    <p:sldId id="257" r:id="rId6"/>
    <p:sldId id="324" r:id="rId7"/>
    <p:sldId id="301" r:id="rId8"/>
    <p:sldId id="258" r:id="rId9"/>
    <p:sldId id="333" r:id="rId10"/>
    <p:sldId id="334" r:id="rId11"/>
    <p:sldId id="335" r:id="rId12"/>
    <p:sldId id="330" r:id="rId13"/>
    <p:sldId id="302" r:id="rId14"/>
    <p:sldId id="325" r:id="rId15"/>
    <p:sldId id="337" r:id="rId16"/>
    <p:sldId id="326" r:id="rId17"/>
    <p:sldId id="338" r:id="rId18"/>
    <p:sldId id="336" r:id="rId19"/>
    <p:sldId id="327" r:id="rId20"/>
    <p:sldId id="311" r:id="rId21"/>
    <p:sldId id="339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ira Code" panose="020B0809050000020004" pitchFamily="49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moud Reda" initials="MR" lastIdx="1" clrIdx="0">
    <p:extLst>
      <p:ext uri="{19B8F6BF-5375-455C-9EA6-DF929625EA0E}">
        <p15:presenceInfo xmlns:p15="http://schemas.microsoft.com/office/powerpoint/2012/main" userId="Mahmoud Red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0BB7F7-17A2-4CD3-8477-16D55A9DB3DF}">
  <a:tblStyle styleId="{730BB7F7-17A2-4CD3-8477-16D55A9DB3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14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97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20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831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015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081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69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3" r:id="rId5"/>
    <p:sldLayoutId id="2147483669" r:id="rId6"/>
    <p:sldLayoutId id="214748367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es/packs/web-design-62?word=web%20design&amp;k=1628502920865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4" y="1144250"/>
            <a:ext cx="7544739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and Cloud development</a:t>
            </a:r>
            <a:r>
              <a:rPr lang="en" dirty="0">
                <a:solidFill>
                  <a:schemeClr val="accent3"/>
                </a:solidFill>
              </a:rPr>
              <a:t>: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725" y="1734440"/>
            <a:ext cx="5788800" cy="924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using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lt2"/>
                </a:solidFill>
              </a:rPr>
              <a:t>Python’s </a:t>
            </a:r>
            <a:r>
              <a:rPr lang="en" dirty="0">
                <a:solidFill>
                  <a:schemeClr val="accent1"/>
                </a:solidFill>
              </a:rPr>
              <a:t>Flask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accent1"/>
                </a:solidFill>
              </a:rPr>
              <a:t>and </a:t>
            </a:r>
            <a:r>
              <a:rPr lang="en" dirty="0">
                <a:solidFill>
                  <a:schemeClr val="lt2"/>
                </a:solidFill>
              </a:rPr>
              <a:t>AWS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17036"/>
            <a:ext cx="506100" cy="3183577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5" name="Google Shape;473;p28">
            <a:extLst>
              <a:ext uri="{FF2B5EF4-FFF2-40B4-BE49-F238E27FC236}">
                <a16:creationId xmlns:a16="http://schemas.microsoft.com/office/drawing/2014/main" id="{669B5F94-9195-4204-B295-7C172E617C46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59CB08-DF4B-48F6-A7C4-F230C088ACCD}"/>
              </a:ext>
            </a:extLst>
          </p:cNvPr>
          <p:cNvSpPr txBox="1"/>
          <p:nvPr/>
        </p:nvSpPr>
        <p:spPr>
          <a:xfrm>
            <a:off x="1788725" y="3143197"/>
            <a:ext cx="457914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accent1"/>
                </a:solidFill>
              </a:rPr>
              <a:t>Session 2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bg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</a:t>
            </a:r>
            <a:r>
              <a:rPr lang="en-CA" dirty="0">
                <a:solidFill>
                  <a:schemeClr val="bg1"/>
                </a:solidFill>
                <a:uFill>
                  <a:noFill/>
                </a:uFill>
              </a:rPr>
              <a:t>Mahmoud Reda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" name="Google Shape;473;p28">
            <a:extLst>
              <a:ext uri="{FF2B5EF4-FFF2-40B4-BE49-F238E27FC236}">
                <a16:creationId xmlns:a16="http://schemas.microsoft.com/office/drawing/2014/main" id="{6E5B9339-EEA2-46FC-B294-B0D650735EA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10" name="Google Shape;465;p27">
            <a:extLst>
              <a:ext uri="{FF2B5EF4-FFF2-40B4-BE49-F238E27FC236}">
                <a16:creationId xmlns:a16="http://schemas.microsoft.com/office/drawing/2014/main" id="{5CDC12DE-2C2C-4322-8C08-C87FA90DFDC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CA" sz="1400" dirty="0">
                <a:solidFill>
                  <a:schemeClr val="accent3"/>
                </a:solidFill>
              </a:rPr>
              <a:t>index.py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265F4C3-5D49-4590-950D-3BFA7BE7C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4777" y="1379834"/>
            <a:ext cx="6969600" cy="2383833"/>
          </a:xfrm>
        </p:spPr>
        <p:txBody>
          <a:bodyPr/>
          <a:lstStyle/>
          <a:p>
            <a:pPr marL="13970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D0E272-1085-43E2-AD54-A24F66134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003" y="1511848"/>
            <a:ext cx="2932223" cy="979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F68A40-02EC-4828-B820-9FCC4FF63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65" y="2623478"/>
            <a:ext cx="2932223" cy="9791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4EDA6-0805-4C7E-879E-55E806A7E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354" y="2623946"/>
            <a:ext cx="2932223" cy="97914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1D26BA6-479F-4F3B-BA9B-C8EF6010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201" y="643439"/>
            <a:ext cx="1687756" cy="575823"/>
          </a:xfrm>
        </p:spPr>
        <p:txBody>
          <a:bodyPr/>
          <a:lstStyle/>
          <a:p>
            <a:pPr algn="ctr"/>
            <a:r>
              <a:rPr lang="en-CA" sz="2000" dirty="0"/>
              <a:t>Routes:</a:t>
            </a:r>
          </a:p>
        </p:txBody>
      </p:sp>
    </p:spTree>
    <p:extLst>
      <p:ext uri="{BB962C8B-B14F-4D97-AF65-F5344CB8AC3E}">
        <p14:creationId xmlns:p14="http://schemas.microsoft.com/office/powerpoint/2010/main" val="39703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210CAE1-59C2-49CB-8C20-320B5BF07CD2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143250" y="590134"/>
            <a:ext cx="7290600" cy="541200"/>
          </a:xfrm>
        </p:spPr>
        <p:txBody>
          <a:bodyPr/>
          <a:lstStyle/>
          <a:p>
            <a:r>
              <a:rPr lang="en-US" dirty="0"/>
              <a:t>Run Function :</a:t>
            </a:r>
            <a:br>
              <a:rPr lang="en-US" dirty="0"/>
            </a:b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6E5196E-48FD-4428-8235-1DCCF45553A3}"/>
              </a:ext>
            </a:extLst>
          </p:cNvPr>
          <p:cNvSpPr txBox="1">
            <a:spLocks/>
          </p:cNvSpPr>
          <p:nvPr/>
        </p:nvSpPr>
        <p:spPr>
          <a:xfrm>
            <a:off x="1464250" y="74342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>
                <a:solidFill>
                  <a:schemeClr val="accent6"/>
                </a:solidFill>
              </a:rPr>
              <a:t>index.py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D1F65E-9EA6-40F8-84B1-CE00315BF098}"/>
              </a:ext>
            </a:extLst>
          </p:cNvPr>
          <p:cNvSpPr txBox="1">
            <a:spLocks/>
          </p:cNvSpPr>
          <p:nvPr/>
        </p:nvSpPr>
        <p:spPr>
          <a:xfrm>
            <a:off x="5579050" y="67044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workshop.py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Google Shape;473;p28">
            <a:extLst>
              <a:ext uri="{FF2B5EF4-FFF2-40B4-BE49-F238E27FC236}">
                <a16:creationId xmlns:a16="http://schemas.microsoft.com/office/drawing/2014/main" id="{632CE954-6FF7-4ACC-8393-1729EFCB1BAF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E63150C-282B-4F57-AC51-CBA1FED8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51316" y="2758545"/>
            <a:ext cx="3382717" cy="124342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Port =5000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debug=false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AC09F3-D529-40D5-969E-D362136E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80" y="1405806"/>
            <a:ext cx="2932223" cy="97914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C76309F-8FB1-47EC-8B85-CAB7ABF79DAA}"/>
              </a:ext>
            </a:extLst>
          </p:cNvPr>
          <p:cNvSpPr/>
          <p:nvPr/>
        </p:nvSpPr>
        <p:spPr>
          <a:xfrm>
            <a:off x="4010748" y="1455366"/>
            <a:ext cx="378372" cy="2346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C5A9AC-748B-4BB8-965E-2E8E788DA47F}"/>
              </a:ext>
            </a:extLst>
          </p:cNvPr>
          <p:cNvCxnSpPr/>
          <p:nvPr/>
        </p:nvCxnSpPr>
        <p:spPr>
          <a:xfrm flipH="1">
            <a:off x="3172022" y="1696370"/>
            <a:ext cx="1135117" cy="126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C249EF3-7E3E-4BC8-BC79-8FB4C4441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759" y="1258204"/>
            <a:ext cx="3282055" cy="2266966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D0C7D0E-E10D-4005-8C9C-EB365AB5B059}"/>
              </a:ext>
            </a:extLst>
          </p:cNvPr>
          <p:cNvSpPr/>
          <p:nvPr/>
        </p:nvSpPr>
        <p:spPr>
          <a:xfrm>
            <a:off x="5808017" y="2654913"/>
            <a:ext cx="746722" cy="3026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F11142-49F7-4533-9242-45B763ADC34A}"/>
              </a:ext>
            </a:extLst>
          </p:cNvPr>
          <p:cNvCxnSpPr>
            <a:cxnSpLocks/>
          </p:cNvCxnSpPr>
          <p:nvPr/>
        </p:nvCxnSpPr>
        <p:spPr>
          <a:xfrm flipH="1">
            <a:off x="4442397" y="2894549"/>
            <a:ext cx="1378558" cy="54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73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E441C9F2-C9B2-437C-B022-9532BE6B9DA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143249" y="1759432"/>
            <a:ext cx="6335911" cy="895401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redirect()  &amp;&amp; </a:t>
            </a:r>
            <a:r>
              <a:rPr lang="en-US" sz="2800" dirty="0" err="1">
                <a:solidFill>
                  <a:schemeClr val="accent1"/>
                </a:solidFill>
              </a:rPr>
              <a:t>url_for</a:t>
            </a:r>
            <a:r>
              <a:rPr lang="en-US" sz="2800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210CAE1-59C2-49CB-8C20-320B5BF07CD2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143250" y="590134"/>
            <a:ext cx="7290600" cy="541200"/>
          </a:xfrm>
        </p:spPr>
        <p:txBody>
          <a:bodyPr/>
          <a:lstStyle/>
          <a:p>
            <a:r>
              <a:rPr lang="en-US" dirty="0"/>
              <a:t>Directing functions :</a:t>
            </a:r>
            <a:br>
              <a:rPr lang="en-US" dirty="0"/>
            </a:b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6E5196E-48FD-4428-8235-1DCCF45553A3}"/>
              </a:ext>
            </a:extLst>
          </p:cNvPr>
          <p:cNvSpPr txBox="1">
            <a:spLocks/>
          </p:cNvSpPr>
          <p:nvPr/>
        </p:nvSpPr>
        <p:spPr>
          <a:xfrm>
            <a:off x="1464250" y="74342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>
                <a:solidFill>
                  <a:schemeClr val="accent6"/>
                </a:solidFill>
              </a:rPr>
              <a:t>index.py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D1F65E-9EA6-40F8-84B1-CE00315BF098}"/>
              </a:ext>
            </a:extLst>
          </p:cNvPr>
          <p:cNvSpPr txBox="1">
            <a:spLocks/>
          </p:cNvSpPr>
          <p:nvPr/>
        </p:nvSpPr>
        <p:spPr>
          <a:xfrm>
            <a:off x="5579050" y="67044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workshop.py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Google Shape;473;p28">
            <a:extLst>
              <a:ext uri="{FF2B5EF4-FFF2-40B4-BE49-F238E27FC236}">
                <a16:creationId xmlns:a16="http://schemas.microsoft.com/office/drawing/2014/main" id="{632CE954-6FF7-4ACC-8393-1729EFCB1BAF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</p:spTree>
    <p:extLst>
      <p:ext uri="{BB962C8B-B14F-4D97-AF65-F5344CB8AC3E}">
        <p14:creationId xmlns:p14="http://schemas.microsoft.com/office/powerpoint/2010/main" val="292568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" name="Google Shape;473;p28">
            <a:extLst>
              <a:ext uri="{FF2B5EF4-FFF2-40B4-BE49-F238E27FC236}">
                <a16:creationId xmlns:a16="http://schemas.microsoft.com/office/drawing/2014/main" id="{6E5B9339-EEA2-46FC-B294-B0D650735EA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10" name="Google Shape;465;p27">
            <a:extLst>
              <a:ext uri="{FF2B5EF4-FFF2-40B4-BE49-F238E27FC236}">
                <a16:creationId xmlns:a16="http://schemas.microsoft.com/office/drawing/2014/main" id="{5CDC12DE-2C2C-4322-8C08-C87FA90DFDC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CA" sz="1400" dirty="0">
                <a:solidFill>
                  <a:schemeClr val="accent3"/>
                </a:solidFill>
              </a:rPr>
              <a:t>index.py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3587AA-5FFF-4189-9B9A-0105AE74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529813"/>
            <a:ext cx="4281300" cy="812850"/>
          </a:xfrm>
        </p:spPr>
        <p:txBody>
          <a:bodyPr/>
          <a:lstStyle/>
          <a:p>
            <a:pPr algn="ctr"/>
            <a:r>
              <a:rPr lang="en-CA" sz="3200" dirty="0"/>
              <a:t>Frontend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B9A59-81BB-4F19-92A4-C212D4400827}"/>
              </a:ext>
            </a:extLst>
          </p:cNvPr>
          <p:cNvSpPr txBox="1"/>
          <p:nvPr/>
        </p:nvSpPr>
        <p:spPr>
          <a:xfrm>
            <a:off x="1046356" y="1368435"/>
            <a:ext cx="4575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1-how can I render the template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F99D0-F969-4FD9-B1B1-0A5E5079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33" y="1770351"/>
            <a:ext cx="2962275" cy="1543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D69053-D740-4931-B171-46B6A7FED2C0}"/>
              </a:ext>
            </a:extLst>
          </p:cNvPr>
          <p:cNvSpPr txBox="1"/>
          <p:nvPr/>
        </p:nvSpPr>
        <p:spPr>
          <a:xfrm>
            <a:off x="6406376" y="1980662"/>
            <a:ext cx="24179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59443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4A3E-C78D-4EAE-A754-8E049318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108" y="2202725"/>
            <a:ext cx="3153687" cy="541200"/>
          </a:xfrm>
        </p:spPr>
        <p:txBody>
          <a:bodyPr/>
          <a:lstStyle/>
          <a:p>
            <a:r>
              <a:rPr lang="en-US" sz="4000" dirty="0"/>
              <a:t>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26528-07FF-4DA9-A667-2B1433CF4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0436" y="1085013"/>
            <a:ext cx="6969600" cy="341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A0E00-94D2-4C9E-8052-7E64AB8A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05" y="1715135"/>
            <a:ext cx="2962275" cy="1543050"/>
          </a:xfrm>
          <a:prstGeom prst="rect">
            <a:avLst/>
          </a:prstGeom>
        </p:spPr>
      </p:pic>
      <p:sp>
        <p:nvSpPr>
          <p:cNvPr id="6" name="Google Shape;473;p28">
            <a:extLst>
              <a:ext uri="{FF2B5EF4-FFF2-40B4-BE49-F238E27FC236}">
                <a16:creationId xmlns:a16="http://schemas.microsoft.com/office/drawing/2014/main" id="{3DD488AB-A43D-4B46-A572-4C1CDA4E37F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D5C096-A7B2-4FC6-93B8-2EF500DDEFC2}"/>
              </a:ext>
            </a:extLst>
          </p:cNvPr>
          <p:cNvSpPr txBox="1">
            <a:spLocks/>
          </p:cNvSpPr>
          <p:nvPr/>
        </p:nvSpPr>
        <p:spPr>
          <a:xfrm>
            <a:off x="1464250" y="74342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index.py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989D13-3EA6-42DD-AB49-DA27DEACD88B}"/>
              </a:ext>
            </a:extLst>
          </p:cNvPr>
          <p:cNvSpPr txBox="1">
            <a:spLocks/>
          </p:cNvSpPr>
          <p:nvPr/>
        </p:nvSpPr>
        <p:spPr>
          <a:xfrm>
            <a:off x="5850675" y="99203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>
                <a:solidFill>
                  <a:schemeClr val="accent6"/>
                </a:solidFill>
              </a:rPr>
              <a:t>workshop.</a:t>
            </a:r>
            <a:r>
              <a:rPr lang="en-US" sz="1400" dirty="0">
                <a:solidFill>
                  <a:schemeClr val="accent6"/>
                </a:solidFill>
              </a:rPr>
              <a:t>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F2B1F-C891-494B-B806-F376F71C09C8}"/>
              </a:ext>
            </a:extLst>
          </p:cNvPr>
          <p:cNvSpPr txBox="1"/>
          <p:nvPr/>
        </p:nvSpPr>
        <p:spPr>
          <a:xfrm>
            <a:off x="1399504" y="1181482"/>
            <a:ext cx="5413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2-what is JINJA??why we use it??</a:t>
            </a:r>
          </a:p>
        </p:txBody>
      </p:sp>
    </p:spTree>
    <p:extLst>
      <p:ext uri="{BB962C8B-B14F-4D97-AF65-F5344CB8AC3E}">
        <p14:creationId xmlns:p14="http://schemas.microsoft.com/office/powerpoint/2010/main" val="38639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CD1A2-221C-48B2-8F01-4304DF621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250" y="780585"/>
            <a:ext cx="6969600" cy="3475965"/>
          </a:xfrm>
        </p:spPr>
        <p:txBody>
          <a:bodyPr/>
          <a:lstStyle/>
          <a:p>
            <a:pPr marL="596900" lvl="1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{{user}} VS user </a:t>
            </a:r>
          </a:p>
          <a:p>
            <a:pPr marL="596900" lvl="1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In for loop??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21203A-E4A4-4B82-A61C-BF7209198C9F}"/>
              </a:ext>
            </a:extLst>
          </p:cNvPr>
          <p:cNvSpPr txBox="1">
            <a:spLocks/>
          </p:cNvSpPr>
          <p:nvPr/>
        </p:nvSpPr>
        <p:spPr>
          <a:xfrm>
            <a:off x="1464250" y="74342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index.py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AA92D4-C709-493E-AA59-84205A62D4FE}"/>
              </a:ext>
            </a:extLst>
          </p:cNvPr>
          <p:cNvSpPr txBox="1">
            <a:spLocks/>
          </p:cNvSpPr>
          <p:nvPr/>
        </p:nvSpPr>
        <p:spPr>
          <a:xfrm>
            <a:off x="6188650" y="74341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workshop.py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Google Shape;473;p28">
            <a:extLst>
              <a:ext uri="{FF2B5EF4-FFF2-40B4-BE49-F238E27FC236}">
                <a16:creationId xmlns:a16="http://schemas.microsoft.com/office/drawing/2014/main" id="{B1596FAB-2759-4421-BE42-07AEFC80F7BF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</p:spTree>
    <p:extLst>
      <p:ext uri="{BB962C8B-B14F-4D97-AF65-F5344CB8AC3E}">
        <p14:creationId xmlns:p14="http://schemas.microsoft.com/office/powerpoint/2010/main" val="651024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CD1A2-221C-48B2-8F01-4304DF621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250" y="780586"/>
            <a:ext cx="6969600" cy="3053588"/>
          </a:xfrm>
        </p:spPr>
        <p:txBody>
          <a:bodyPr/>
          <a:lstStyle/>
          <a:p>
            <a:pPr marL="596900" lvl="1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Examples on APIS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21203A-E4A4-4B82-A61C-BF7209198C9F}"/>
              </a:ext>
            </a:extLst>
          </p:cNvPr>
          <p:cNvSpPr txBox="1">
            <a:spLocks/>
          </p:cNvSpPr>
          <p:nvPr/>
        </p:nvSpPr>
        <p:spPr>
          <a:xfrm>
            <a:off x="1464250" y="74342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index.py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AA92D4-C709-493E-AA59-84205A62D4FE}"/>
              </a:ext>
            </a:extLst>
          </p:cNvPr>
          <p:cNvSpPr txBox="1">
            <a:spLocks/>
          </p:cNvSpPr>
          <p:nvPr/>
        </p:nvSpPr>
        <p:spPr>
          <a:xfrm>
            <a:off x="6188650" y="74341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workshop.py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Google Shape;473;p28">
            <a:extLst>
              <a:ext uri="{FF2B5EF4-FFF2-40B4-BE49-F238E27FC236}">
                <a16:creationId xmlns:a16="http://schemas.microsoft.com/office/drawing/2014/main" id="{B1596FAB-2759-4421-BE42-07AEFC80F7BF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</p:spTree>
    <p:extLst>
      <p:ext uri="{BB962C8B-B14F-4D97-AF65-F5344CB8AC3E}">
        <p14:creationId xmlns:p14="http://schemas.microsoft.com/office/powerpoint/2010/main" val="8009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CD1A2-221C-48B2-8F01-4304DF621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250" y="780586"/>
            <a:ext cx="6969600" cy="3053588"/>
          </a:xfrm>
        </p:spPr>
        <p:txBody>
          <a:bodyPr/>
          <a:lstStyle/>
          <a:p>
            <a:pPr marL="596900" lvl="1" indent="0"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21203A-E4A4-4B82-A61C-BF7209198C9F}"/>
              </a:ext>
            </a:extLst>
          </p:cNvPr>
          <p:cNvSpPr txBox="1">
            <a:spLocks/>
          </p:cNvSpPr>
          <p:nvPr/>
        </p:nvSpPr>
        <p:spPr>
          <a:xfrm>
            <a:off x="1464250" y="74342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index.py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AA92D4-C709-493E-AA59-84205A62D4FE}"/>
              </a:ext>
            </a:extLst>
          </p:cNvPr>
          <p:cNvSpPr txBox="1">
            <a:spLocks/>
          </p:cNvSpPr>
          <p:nvPr/>
        </p:nvSpPr>
        <p:spPr>
          <a:xfrm>
            <a:off x="6188650" y="74341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workshop.py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Google Shape;473;p28">
            <a:extLst>
              <a:ext uri="{FF2B5EF4-FFF2-40B4-BE49-F238E27FC236}">
                <a16:creationId xmlns:a16="http://schemas.microsoft.com/office/drawing/2014/main" id="{B1596FAB-2759-4421-BE42-07AEFC80F7BF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pic>
        <p:nvPicPr>
          <p:cNvPr id="2" name="What is an API_">
            <a:hlinkClick r:id="" action="ppaction://media"/>
            <a:extLst>
              <a:ext uri="{FF2B5EF4-FFF2-40B4-BE49-F238E27FC236}">
                <a16:creationId xmlns:a16="http://schemas.microsoft.com/office/drawing/2014/main" id="{8A1462EF-1169-4D67-BE3E-637206A371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0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5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CD1A2-221C-48B2-8F01-4304DF621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250" y="780585"/>
            <a:ext cx="6969600" cy="3475965"/>
          </a:xfrm>
        </p:spPr>
        <p:txBody>
          <a:bodyPr/>
          <a:lstStyle/>
          <a:p>
            <a:pPr marL="596900" lvl="1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{{user}} VS user </a:t>
            </a:r>
          </a:p>
          <a:p>
            <a:pPr marL="596900" lvl="1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In for loop??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21203A-E4A4-4B82-A61C-BF7209198C9F}"/>
              </a:ext>
            </a:extLst>
          </p:cNvPr>
          <p:cNvSpPr txBox="1">
            <a:spLocks/>
          </p:cNvSpPr>
          <p:nvPr/>
        </p:nvSpPr>
        <p:spPr>
          <a:xfrm>
            <a:off x="1464250" y="74342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index.py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AA92D4-C709-493E-AA59-84205A62D4FE}"/>
              </a:ext>
            </a:extLst>
          </p:cNvPr>
          <p:cNvSpPr txBox="1">
            <a:spLocks/>
          </p:cNvSpPr>
          <p:nvPr/>
        </p:nvSpPr>
        <p:spPr>
          <a:xfrm>
            <a:off x="6188650" y="74341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workshop.py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Google Shape;473;p28">
            <a:extLst>
              <a:ext uri="{FF2B5EF4-FFF2-40B4-BE49-F238E27FC236}">
                <a16:creationId xmlns:a16="http://schemas.microsoft.com/office/drawing/2014/main" id="{B1596FAB-2759-4421-BE42-07AEFC80F7BF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8EE3A-57EF-4A96-89DB-672B41DA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99" y="554817"/>
            <a:ext cx="7485467" cy="402979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A1764EA-FC1F-4FDA-BABE-DC6D2A47920F}"/>
              </a:ext>
            </a:extLst>
          </p:cNvPr>
          <p:cNvSpPr/>
          <p:nvPr/>
        </p:nvSpPr>
        <p:spPr>
          <a:xfrm>
            <a:off x="2055823" y="554816"/>
            <a:ext cx="2976530" cy="3321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5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57CA-119D-40D3-9BB2-47B3E3B6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Simple API: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B380C-801F-457E-9B31-954E9DFCC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C373B-CF8E-440A-887B-9E390FC4E6F3}"/>
              </a:ext>
            </a:extLst>
          </p:cNvPr>
          <p:cNvSpPr txBox="1"/>
          <p:nvPr/>
        </p:nvSpPr>
        <p:spPr>
          <a:xfrm>
            <a:off x="1143250" y="107514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800" dirty="0">
                <a:solidFill>
                  <a:schemeClr val="accent1"/>
                </a:solidFill>
              </a:rPr>
            </a:b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-GET and POST </a:t>
            </a:r>
            <a:endParaRPr lang="en-US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93C776-3A40-4488-9C18-95C130561923}"/>
              </a:ext>
            </a:extLst>
          </p:cNvPr>
          <p:cNvSpPr txBox="1">
            <a:spLocks/>
          </p:cNvSpPr>
          <p:nvPr/>
        </p:nvSpPr>
        <p:spPr>
          <a:xfrm>
            <a:off x="1464250" y="74342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index.py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1AACE2-163F-4609-B2BC-307A4006F8BA}"/>
              </a:ext>
            </a:extLst>
          </p:cNvPr>
          <p:cNvSpPr txBox="1">
            <a:spLocks/>
          </p:cNvSpPr>
          <p:nvPr/>
        </p:nvSpPr>
        <p:spPr>
          <a:xfrm>
            <a:off x="5850675" y="74341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workshop.py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Google Shape;473;p28">
            <a:extLst>
              <a:ext uri="{FF2B5EF4-FFF2-40B4-BE49-F238E27FC236}">
                <a16:creationId xmlns:a16="http://schemas.microsoft.com/office/drawing/2014/main" id="{334B997B-446F-4FEE-9DAB-43054CEF29B1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</p:spTree>
    <p:extLst>
      <p:ext uri="{BB962C8B-B14F-4D97-AF65-F5344CB8AC3E}">
        <p14:creationId xmlns:p14="http://schemas.microsoft.com/office/powerpoint/2010/main" val="33967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5" name="Google Shape;473;p28">
            <a:extLst>
              <a:ext uri="{FF2B5EF4-FFF2-40B4-BE49-F238E27FC236}">
                <a16:creationId xmlns:a16="http://schemas.microsoft.com/office/drawing/2014/main" id="{669B5F94-9195-4204-B295-7C172E617C46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19" name="Google Shape;878;p44">
            <a:extLst>
              <a:ext uri="{FF2B5EF4-FFF2-40B4-BE49-F238E27FC236}">
                <a16:creationId xmlns:a16="http://schemas.microsoft.com/office/drawing/2014/main" id="{B69045C5-36BE-4BFC-8EF1-D61DBD070434}"/>
              </a:ext>
            </a:extLst>
          </p:cNvPr>
          <p:cNvSpPr txBox="1">
            <a:spLocks/>
          </p:cNvSpPr>
          <p:nvPr/>
        </p:nvSpPr>
        <p:spPr>
          <a:xfrm>
            <a:off x="1752950" y="1586304"/>
            <a:ext cx="6183756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/>
              <a:t>&lt;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Live as if you were to die tomorrow. Learn as if you were to live forever</a:t>
            </a:r>
            <a:r>
              <a:rPr lang="en-US" dirty="0"/>
              <a:t>.&gt;</a:t>
            </a:r>
          </a:p>
        </p:txBody>
      </p:sp>
    </p:spTree>
    <p:extLst>
      <p:ext uri="{BB962C8B-B14F-4D97-AF65-F5344CB8AC3E}">
        <p14:creationId xmlns:p14="http://schemas.microsoft.com/office/powerpoint/2010/main" val="3106710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web.js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" name="Google Shape;473;p28">
            <a:extLst>
              <a:ext uri="{FF2B5EF4-FFF2-40B4-BE49-F238E27FC236}">
                <a16:creationId xmlns:a16="http://schemas.microsoft.com/office/drawing/2014/main" id="{6E5B9339-EEA2-46FC-B294-B0D650735EA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10" name="Google Shape;465;p27">
            <a:extLst>
              <a:ext uri="{FF2B5EF4-FFF2-40B4-BE49-F238E27FC236}">
                <a16:creationId xmlns:a16="http://schemas.microsoft.com/office/drawing/2014/main" id="{5CDC12DE-2C2C-4322-8C08-C87FA90DFDC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CA" sz="1400" dirty="0">
                <a:solidFill>
                  <a:schemeClr val="accent3"/>
                </a:solidFill>
              </a:rPr>
              <a:t>index.html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3587AA-5FFF-4189-9B9A-0105AE74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14" y="1925432"/>
            <a:ext cx="8129586" cy="1078324"/>
          </a:xfrm>
        </p:spPr>
        <p:txBody>
          <a:bodyPr/>
          <a:lstStyle/>
          <a:p>
            <a:pPr algn="ctr"/>
            <a:r>
              <a:rPr lang="en-US" sz="7200" dirty="0"/>
              <a:t>THANK TANK</a:t>
            </a:r>
            <a:endParaRPr lang="en-CA" sz="7200" dirty="0"/>
          </a:p>
        </p:txBody>
      </p:sp>
    </p:spTree>
    <p:extLst>
      <p:ext uri="{BB962C8B-B14F-4D97-AF65-F5344CB8AC3E}">
        <p14:creationId xmlns:p14="http://schemas.microsoft.com/office/powerpoint/2010/main" val="1553420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web.js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" name="Google Shape;473;p28">
            <a:extLst>
              <a:ext uri="{FF2B5EF4-FFF2-40B4-BE49-F238E27FC236}">
                <a16:creationId xmlns:a16="http://schemas.microsoft.com/office/drawing/2014/main" id="{6E5B9339-EEA2-46FC-B294-B0D650735EA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10" name="Google Shape;465;p27">
            <a:extLst>
              <a:ext uri="{FF2B5EF4-FFF2-40B4-BE49-F238E27FC236}">
                <a16:creationId xmlns:a16="http://schemas.microsoft.com/office/drawing/2014/main" id="{5CDC12DE-2C2C-4322-8C08-C87FA90DFDC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CA" sz="1400" dirty="0">
                <a:solidFill>
                  <a:schemeClr val="accent3"/>
                </a:solidFill>
              </a:rPr>
              <a:t>index.html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3587AA-5FFF-4189-9B9A-0105AE74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025" y="671243"/>
            <a:ext cx="7545524" cy="916731"/>
          </a:xfrm>
        </p:spPr>
        <p:txBody>
          <a:bodyPr/>
          <a:lstStyle/>
          <a:p>
            <a:pPr algn="ctr"/>
            <a:r>
              <a:rPr lang="en-CA" sz="4800" dirty="0"/>
              <a:t>Your Opinion Matters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F139E-38E5-45E3-9804-A834B1B4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764" y="1707914"/>
            <a:ext cx="2686522" cy="26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1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D989-6A7A-4649-81A2-3697A738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250" y="74342"/>
            <a:ext cx="1829077" cy="480475"/>
          </a:xfrm>
        </p:spPr>
        <p:txBody>
          <a:bodyPr/>
          <a:lstStyle/>
          <a:p>
            <a:r>
              <a:rPr lang="en-US" sz="1400" dirty="0">
                <a:solidFill>
                  <a:schemeClr val="accent6"/>
                </a:solidFill>
              </a:rPr>
              <a:t>index.py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83A0C-8F55-4150-97FD-8B30FB6F8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250" y="929363"/>
            <a:ext cx="6969600" cy="3416400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</a:rPr>
              <a:t>Session 1???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D712CB-1391-439D-A7E9-23D55B922C32}"/>
              </a:ext>
            </a:extLst>
          </p:cNvPr>
          <p:cNvSpPr txBox="1">
            <a:spLocks/>
          </p:cNvSpPr>
          <p:nvPr/>
        </p:nvSpPr>
        <p:spPr>
          <a:xfrm>
            <a:off x="5683128" y="88284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workshop.py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Google Shape;473;p28">
            <a:extLst>
              <a:ext uri="{FF2B5EF4-FFF2-40B4-BE49-F238E27FC236}">
                <a16:creationId xmlns:a16="http://schemas.microsoft.com/office/drawing/2014/main" id="{EC4EED7F-FAB1-4AF9-85EB-4CEBB732ED04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</p:spTree>
    <p:extLst>
      <p:ext uri="{BB962C8B-B14F-4D97-AF65-F5344CB8AC3E}">
        <p14:creationId xmlns:p14="http://schemas.microsoft.com/office/powerpoint/2010/main" val="72665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ABF4A3-4373-4C88-83BC-DED8D5E66A1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81835" y="1162337"/>
            <a:ext cx="2508900" cy="338400"/>
          </a:xfrm>
        </p:spPr>
        <p:txBody>
          <a:bodyPr/>
          <a:lstStyle/>
          <a:p>
            <a:r>
              <a:rPr lang="en-CA" dirty="0"/>
              <a:t>framework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3363F9-4110-4562-A619-482FCC9C4A0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050060" y="1130725"/>
            <a:ext cx="3134048" cy="338400"/>
          </a:xfrm>
        </p:spPr>
        <p:txBody>
          <a:bodyPr>
            <a:noAutofit/>
          </a:bodyPr>
          <a:lstStyle/>
          <a:p>
            <a:r>
              <a:rPr lang="en-CA" dirty="0"/>
              <a:t>Examples on API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CE077-2F0C-476F-BD45-EE1358C95F8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536285" y="2480433"/>
            <a:ext cx="3470165" cy="531300"/>
          </a:xfrm>
        </p:spPr>
        <p:txBody>
          <a:bodyPr/>
          <a:lstStyle/>
          <a:p>
            <a:r>
              <a:rPr lang="en-CA" dirty="0"/>
              <a:t>History </a:t>
            </a:r>
          </a:p>
          <a:p>
            <a:r>
              <a:rPr lang="en-CA" dirty="0"/>
              <a:t>Why flask?</a:t>
            </a:r>
          </a:p>
          <a:p>
            <a:r>
              <a:rPr lang="en-CA" dirty="0"/>
              <a:t>Flask syntax and small app</a:t>
            </a:r>
          </a:p>
          <a:p>
            <a:endParaRPr lang="en-CA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148D546-FD64-4EFD-A627-3F7922F2DDF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457052" y="1873058"/>
            <a:ext cx="3351450" cy="588432"/>
          </a:xfrm>
        </p:spPr>
        <p:txBody>
          <a:bodyPr/>
          <a:lstStyle/>
          <a:p>
            <a:r>
              <a:rPr lang="en-CA" dirty="0"/>
              <a:t>API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9D20649-EA25-4A65-A584-2E4844E6DDC2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944485" y="1945901"/>
            <a:ext cx="3007284" cy="541200"/>
          </a:xfrm>
        </p:spPr>
        <p:txBody>
          <a:bodyPr/>
          <a:lstStyle/>
          <a:p>
            <a:r>
              <a:rPr lang="en-CA"/>
              <a:t>Flask</a:t>
            </a:r>
            <a:endParaRPr lang="en-CA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47FDEA9-63BF-4599-89F7-C480CC14B2DD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3623037" y="3453855"/>
            <a:ext cx="2508900" cy="531300"/>
          </a:xfrm>
        </p:spPr>
        <p:txBody>
          <a:bodyPr/>
          <a:lstStyle/>
          <a:p>
            <a:r>
              <a:rPr lang="en-CA" dirty="0"/>
              <a:t>JINJA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61DC7B1-6417-4994-B26A-4EDE48D966A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054729" y="2306100"/>
            <a:ext cx="2508900" cy="531300"/>
          </a:xfrm>
        </p:spPr>
        <p:txBody>
          <a:bodyPr/>
          <a:lstStyle/>
          <a:p>
            <a:r>
              <a:rPr lang="en-CA" dirty="0"/>
              <a:t>POST and GET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157BFD1B-590F-45E2-8196-5F64D1DD160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3023561" y="3132614"/>
            <a:ext cx="2982889" cy="348187"/>
          </a:xfrm>
        </p:spPr>
        <p:txBody>
          <a:bodyPr/>
          <a:lstStyle/>
          <a:p>
            <a:r>
              <a:rPr lang="en-CA" dirty="0"/>
              <a:t>Frontend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332E045-D726-4280-9040-0B89C2AA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Content:</a:t>
            </a:r>
          </a:p>
        </p:txBody>
      </p:sp>
      <p:sp>
        <p:nvSpPr>
          <p:cNvPr id="15" name="Google Shape;465;p27">
            <a:extLst>
              <a:ext uri="{FF2B5EF4-FFF2-40B4-BE49-F238E27FC236}">
                <a16:creationId xmlns:a16="http://schemas.microsoft.com/office/drawing/2014/main" id="{06E32C43-810D-42EE-A117-EF2A369C114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CA" sz="1400" dirty="0">
                <a:solidFill>
                  <a:schemeClr val="accent3"/>
                </a:solidFill>
              </a:rPr>
              <a:t>index.py</a:t>
            </a:r>
          </a:p>
        </p:txBody>
      </p:sp>
      <p:sp>
        <p:nvSpPr>
          <p:cNvPr id="16" name="Google Shape;475;p28">
            <a:extLst>
              <a:ext uri="{FF2B5EF4-FFF2-40B4-BE49-F238E27FC236}">
                <a16:creationId xmlns:a16="http://schemas.microsoft.com/office/drawing/2014/main" id="{D12C632C-F605-4838-A06A-92F0E361F80B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CA">
                <a:solidFill>
                  <a:schemeClr val="accent3"/>
                </a:solidFill>
              </a:rPr>
              <a:t>workshop.py</a:t>
            </a:r>
            <a:endParaRPr lang="en-CA" dirty="0">
              <a:solidFill>
                <a:schemeClr val="accent3"/>
              </a:solidFill>
            </a:endParaRPr>
          </a:p>
        </p:txBody>
      </p:sp>
      <p:sp>
        <p:nvSpPr>
          <p:cNvPr id="17" name="Google Shape;473;p28">
            <a:extLst>
              <a:ext uri="{FF2B5EF4-FFF2-40B4-BE49-F238E27FC236}">
                <a16:creationId xmlns:a16="http://schemas.microsoft.com/office/drawing/2014/main" id="{DF0F581C-CCA5-437B-BDDF-058409D96F80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19" name="Subtitle 5">
            <a:extLst>
              <a:ext uri="{FF2B5EF4-FFF2-40B4-BE49-F238E27FC236}">
                <a16:creationId xmlns:a16="http://schemas.microsoft.com/office/drawing/2014/main" id="{37931127-5D76-4775-85F9-0622BC28F989}"/>
              </a:ext>
            </a:extLst>
          </p:cNvPr>
          <p:cNvSpPr txBox="1">
            <a:spLocks/>
          </p:cNvSpPr>
          <p:nvPr/>
        </p:nvSpPr>
        <p:spPr>
          <a:xfrm>
            <a:off x="1739650" y="1592969"/>
            <a:ext cx="3470165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CA" dirty="0"/>
              <a:t>What is framework?</a:t>
            </a:r>
          </a:p>
          <a:p>
            <a:r>
              <a:rPr lang="en-CA" dirty="0"/>
              <a:t>Why we use it?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079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23587AA-5FFF-4189-9B9A-0105AE74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</p:spPr>
        <p:txBody>
          <a:bodyPr/>
          <a:lstStyle/>
          <a:p>
            <a:r>
              <a:rPr lang="en-CA" dirty="0"/>
              <a:t>Framework:</a:t>
            </a:r>
          </a:p>
        </p:txBody>
      </p:sp>
      <p:sp>
        <p:nvSpPr>
          <p:cNvPr id="8" name="Google Shape;473;p28">
            <a:extLst>
              <a:ext uri="{FF2B5EF4-FFF2-40B4-BE49-F238E27FC236}">
                <a16:creationId xmlns:a16="http://schemas.microsoft.com/office/drawing/2014/main" id="{6E5B9339-EEA2-46FC-B294-B0D650735EA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10" name="Google Shape;465;p27">
            <a:extLst>
              <a:ext uri="{FF2B5EF4-FFF2-40B4-BE49-F238E27FC236}">
                <a16:creationId xmlns:a16="http://schemas.microsoft.com/office/drawing/2014/main" id="{5CDC12DE-2C2C-4322-8C08-C87FA90DFDC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CA" sz="1400" dirty="0">
                <a:solidFill>
                  <a:schemeClr val="accent3"/>
                </a:solidFill>
              </a:rPr>
              <a:t>index.py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B90E70C-5F4F-495D-A74F-17B290D48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250" y="1063175"/>
            <a:ext cx="4981155" cy="2029430"/>
          </a:xfrm>
        </p:spPr>
        <p:txBody>
          <a:bodyPr/>
          <a:lstStyle/>
          <a:p>
            <a:pPr marL="368300" indent="-228600"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What is the framework?</a:t>
            </a:r>
          </a:p>
          <a:p>
            <a:pPr marL="368300" indent="-228600">
              <a:buFont typeface="+mj-lt"/>
              <a:buAutoNum type="arabicPeriod"/>
            </a:pPr>
            <a:endParaRPr lang="en-US" sz="1800" dirty="0">
              <a:solidFill>
                <a:schemeClr val="accent1"/>
              </a:solidFill>
            </a:endParaRPr>
          </a:p>
          <a:p>
            <a:pPr marL="368300" indent="-228600"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Why we use it ?</a:t>
            </a:r>
          </a:p>
          <a:p>
            <a:pPr marL="368300" indent="-228600">
              <a:buFont typeface="+mj-lt"/>
              <a:buAutoNum type="arabicPeriod"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139700" indent="0"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0315E-1576-4872-8EAD-FE5E1F346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607" y="1257775"/>
            <a:ext cx="1847850" cy="24669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3F2DF60-1A63-43FA-A57C-C9E6B0A69BB3}"/>
              </a:ext>
            </a:extLst>
          </p:cNvPr>
          <p:cNvSpPr txBox="1">
            <a:spLocks/>
          </p:cNvSpPr>
          <p:nvPr/>
        </p:nvSpPr>
        <p:spPr>
          <a:xfrm>
            <a:off x="5679411" y="91525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workshop.py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C51B-C7E3-40E1-91C6-B7AD88F0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1FD6E-367E-4AEA-ACC2-242978C1E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GUESS WHAT ARE THE THINGS IN THE FRAMEWORK??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48769-C543-4BE3-9808-D54E444C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475" y="2451061"/>
            <a:ext cx="2619375" cy="17430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78496D-A9CC-404B-B979-C216A009D741}"/>
              </a:ext>
            </a:extLst>
          </p:cNvPr>
          <p:cNvSpPr txBox="1">
            <a:spLocks/>
          </p:cNvSpPr>
          <p:nvPr/>
        </p:nvSpPr>
        <p:spPr>
          <a:xfrm>
            <a:off x="1464250" y="74342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>
                <a:solidFill>
                  <a:schemeClr val="accent6"/>
                </a:solidFill>
              </a:rPr>
              <a:t>index.py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C0FCBD-809C-440D-BE0D-230A0A059E5F}"/>
              </a:ext>
            </a:extLst>
          </p:cNvPr>
          <p:cNvSpPr txBox="1">
            <a:spLocks/>
          </p:cNvSpPr>
          <p:nvPr/>
        </p:nvSpPr>
        <p:spPr>
          <a:xfrm>
            <a:off x="5913586" y="102225"/>
            <a:ext cx="1829077" cy="48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sz="1400" dirty="0">
                <a:solidFill>
                  <a:schemeClr val="accent6"/>
                </a:solidFill>
              </a:rPr>
              <a:t>workshop.py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Google Shape;473;p28">
            <a:extLst>
              <a:ext uri="{FF2B5EF4-FFF2-40B4-BE49-F238E27FC236}">
                <a16:creationId xmlns:a16="http://schemas.microsoft.com/office/drawing/2014/main" id="{0ECAC6F7-72E7-4378-AA6F-B81639168E2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</p:spTree>
    <p:extLst>
      <p:ext uri="{BB962C8B-B14F-4D97-AF65-F5344CB8AC3E}">
        <p14:creationId xmlns:p14="http://schemas.microsoft.com/office/powerpoint/2010/main" val="16746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" name="Google Shape;473;p28">
            <a:extLst>
              <a:ext uri="{FF2B5EF4-FFF2-40B4-BE49-F238E27FC236}">
                <a16:creationId xmlns:a16="http://schemas.microsoft.com/office/drawing/2014/main" id="{6E5B9339-EEA2-46FC-B294-B0D650735EA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10" name="Google Shape;465;p27">
            <a:extLst>
              <a:ext uri="{FF2B5EF4-FFF2-40B4-BE49-F238E27FC236}">
                <a16:creationId xmlns:a16="http://schemas.microsoft.com/office/drawing/2014/main" id="{5CDC12DE-2C2C-4322-8C08-C87FA90DFDC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CA" sz="1400" dirty="0">
                <a:solidFill>
                  <a:schemeClr val="accent3"/>
                </a:solidFill>
              </a:rPr>
              <a:t>index.py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3587AA-5FFF-4189-9B9A-0105AE74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24" y="671062"/>
            <a:ext cx="3360235" cy="812850"/>
          </a:xfrm>
        </p:spPr>
        <p:txBody>
          <a:bodyPr/>
          <a:lstStyle/>
          <a:p>
            <a:pPr algn="ctr"/>
            <a:r>
              <a:rPr lang="en-CA" dirty="0"/>
              <a:t>Flask</a:t>
            </a:r>
            <a:r>
              <a:rPr lang="en-CA" sz="4800" dirty="0"/>
              <a:t>: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265F4C3-5D49-4590-950D-3BFA7BE7C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4777" y="1379834"/>
            <a:ext cx="6969600" cy="238383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History of Flask</a:t>
            </a:r>
          </a:p>
          <a:p>
            <a:pPr>
              <a:buFont typeface="+mj-lt"/>
              <a:buAutoNum type="arabicPeriod"/>
            </a:pPr>
            <a:endParaRPr lang="en-US" sz="2000" dirty="0">
              <a:solidFill>
                <a:schemeClr val="accent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Why use Flask</a:t>
            </a:r>
          </a:p>
          <a:p>
            <a:pPr>
              <a:buFont typeface="+mj-lt"/>
              <a:buAutoNum type="arabicPeriod"/>
            </a:pPr>
            <a:endParaRPr lang="en-US" sz="2000" dirty="0">
              <a:solidFill>
                <a:schemeClr val="accent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Flask syntax</a:t>
            </a:r>
          </a:p>
          <a:p>
            <a:pPr>
              <a:buFont typeface="+mj-lt"/>
              <a:buAutoNum type="arabicPeriod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0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1578174" y="1055649"/>
            <a:ext cx="7238724" cy="2877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2D050"/>
                </a:solidFill>
              </a:rPr>
              <a:t>#import class Flask form flask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flask</a:t>
            </a:r>
            <a:r>
              <a:rPr lang="en-US" dirty="0"/>
              <a:t> import 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Flask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2D050"/>
                </a:solidFill>
              </a:rPr>
              <a:t>#create the object from the class and it is the app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app = Flask(__name__)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2D050"/>
                </a:solidFill>
              </a:rPr>
              <a:t>#create a route and page to this route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</a:rPr>
              <a:t>@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app.route(</a:t>
            </a:r>
            <a:r>
              <a:rPr lang="en-US" dirty="0">
                <a:solidFill>
                  <a:schemeClr val="bg1">
                    <a:lumMod val="40000"/>
                    <a:lumOff val="60000"/>
                  </a:schemeClr>
                </a:solidFill>
              </a:rPr>
              <a:t>“/”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def </a:t>
            </a:r>
            <a:r>
              <a:rPr lang="en-US" dirty="0">
                <a:solidFill>
                  <a:schemeClr val="tx2"/>
                </a:solidFill>
              </a:rPr>
              <a:t>Home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()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2D050"/>
                </a:solidFill>
              </a:rPr>
              <a:t>#this return value is rendered like html page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return </a:t>
            </a:r>
            <a:r>
              <a:rPr lang="en-US" dirty="0">
                <a:solidFill>
                  <a:schemeClr val="bg1">
                    <a:lumMod val="40000"/>
                    <a:lumOff val="60000"/>
                  </a:schemeClr>
                </a:solidFill>
              </a:rPr>
              <a:t>“welcome to Home Page”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2D050"/>
                </a:solidFill>
              </a:rPr>
              <a:t>’’’the function to run my app to make it starts and it works in only in this file and not in another extended files’’’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if __name__==</a:t>
            </a:r>
            <a:r>
              <a:rPr lang="en-US" dirty="0">
                <a:solidFill>
                  <a:schemeClr val="bg1">
                    <a:lumMod val="40000"/>
                    <a:lumOff val="60000"/>
                  </a:schemeClr>
                </a:solidFill>
              </a:rPr>
              <a:t>“__main__”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app.</a:t>
            </a:r>
            <a:r>
              <a:rPr lang="en-US" dirty="0" err="1">
                <a:solidFill>
                  <a:schemeClr val="tx2"/>
                </a:solidFill>
              </a:rPr>
              <a:t>run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()</a:t>
            </a:r>
            <a:endParaRPr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92" name="Google Shape;492;p29"/>
          <p:cNvCxnSpPr/>
          <p:nvPr/>
        </p:nvCxnSpPr>
        <p:spPr>
          <a:xfrm>
            <a:off x="1337875" y="1168950"/>
            <a:ext cx="0" cy="2764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accent3"/>
                </a:solidFill>
              </a:rPr>
              <a:t>W</a:t>
            </a:r>
            <a:r>
              <a:rPr lang="en" sz="1400" dirty="0">
                <a:solidFill>
                  <a:schemeClr val="accent3"/>
                </a:solidFill>
              </a:rPr>
              <a:t>orkshop.py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tableOfContent.json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8" name="Google Shape;473;p28">
            <a:extLst>
              <a:ext uri="{FF2B5EF4-FFF2-40B4-BE49-F238E27FC236}">
                <a16:creationId xmlns:a16="http://schemas.microsoft.com/office/drawing/2014/main" id="{59694C6F-E5DF-4F4D-9267-627023A0EADA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" name="Google Shape;473;p28">
            <a:extLst>
              <a:ext uri="{FF2B5EF4-FFF2-40B4-BE49-F238E27FC236}">
                <a16:creationId xmlns:a16="http://schemas.microsoft.com/office/drawing/2014/main" id="{6E5B9339-EEA2-46FC-B294-B0D650735EAD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en-CA" dirty="0">
                <a:solidFill>
                  <a:schemeClr val="accent3"/>
                </a:solidFill>
              </a:rPr>
              <a:t>STP’22|Engineering</a:t>
            </a:r>
          </a:p>
        </p:txBody>
      </p:sp>
      <p:sp>
        <p:nvSpPr>
          <p:cNvPr id="10" name="Google Shape;465;p27">
            <a:extLst>
              <a:ext uri="{FF2B5EF4-FFF2-40B4-BE49-F238E27FC236}">
                <a16:creationId xmlns:a16="http://schemas.microsoft.com/office/drawing/2014/main" id="{5CDC12DE-2C2C-4322-8C08-C87FA90DFDC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∗"/>
              <a:defRPr sz="1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CA" sz="1400" dirty="0">
                <a:solidFill>
                  <a:schemeClr val="accent3"/>
                </a:solidFill>
              </a:rPr>
              <a:t>index.py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3587AA-5FFF-4189-9B9A-0105AE74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24" y="671062"/>
            <a:ext cx="3360235" cy="812850"/>
          </a:xfrm>
        </p:spPr>
        <p:txBody>
          <a:bodyPr/>
          <a:lstStyle/>
          <a:p>
            <a:pPr algn="ctr"/>
            <a:r>
              <a:rPr lang="en-CA" dirty="0"/>
              <a:t>Routing:</a:t>
            </a:r>
            <a:endParaRPr lang="en-CA" sz="4800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265F4C3-5D49-4590-950D-3BFA7BE7C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4777" y="1379834"/>
            <a:ext cx="6969600" cy="2383833"/>
          </a:xfrm>
        </p:spPr>
        <p:txBody>
          <a:bodyPr/>
          <a:lstStyle/>
          <a:p>
            <a:pPr marL="13970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476E9-98FF-49A7-9EA8-20481FEB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5" y="1185566"/>
            <a:ext cx="7662042" cy="33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2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470</Words>
  <Application>Microsoft Office PowerPoint</Application>
  <PresentationFormat>On-screen Show (16:9)</PresentationFormat>
  <Paragraphs>126</Paragraphs>
  <Slides>21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Fira Code</vt:lpstr>
      <vt:lpstr>Arial</vt:lpstr>
      <vt:lpstr>Programming Language Workshop for Beginners by Slidesgo</vt:lpstr>
      <vt:lpstr>Web and Cloud development:</vt:lpstr>
      <vt:lpstr>PowerPoint Presentation</vt:lpstr>
      <vt:lpstr>index.py</vt:lpstr>
      <vt:lpstr>Content:</vt:lpstr>
      <vt:lpstr>Framework:</vt:lpstr>
      <vt:lpstr>PowerPoint Presentation</vt:lpstr>
      <vt:lpstr>Flask:</vt:lpstr>
      <vt:lpstr>PowerPoint Presentation</vt:lpstr>
      <vt:lpstr>Routing:</vt:lpstr>
      <vt:lpstr>Routes:</vt:lpstr>
      <vt:lpstr>Run Function : </vt:lpstr>
      <vt:lpstr>Directing functions : </vt:lpstr>
      <vt:lpstr>Frontend :</vt:lpstr>
      <vt:lpstr>coding</vt:lpstr>
      <vt:lpstr>PowerPoint Presentation</vt:lpstr>
      <vt:lpstr>PowerPoint Presentation</vt:lpstr>
      <vt:lpstr>PowerPoint Presentation</vt:lpstr>
      <vt:lpstr>PowerPoint Presentation</vt:lpstr>
      <vt:lpstr>Simple API:</vt:lpstr>
      <vt:lpstr>THANK TANK</vt:lpstr>
      <vt:lpstr>Your Opinion Matters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and Cloud development:</dc:title>
  <dc:creator>Ahmed Emad</dc:creator>
  <cp:lastModifiedBy>Mahmoud Reda</cp:lastModifiedBy>
  <cp:revision>31</cp:revision>
  <dcterms:modified xsi:type="dcterms:W3CDTF">2022-02-12T17:28:38Z</dcterms:modified>
</cp:coreProperties>
</file>